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4"/>
  </p:notesMasterIdLst>
  <p:sldIdLst>
    <p:sldId id="287" r:id="rId2"/>
    <p:sldId id="289" r:id="rId3"/>
    <p:sldId id="290" r:id="rId4"/>
    <p:sldId id="291" r:id="rId5"/>
    <p:sldId id="292" r:id="rId6"/>
    <p:sldId id="293" r:id="rId7"/>
    <p:sldId id="295" r:id="rId8"/>
    <p:sldId id="298" r:id="rId9"/>
    <p:sldId id="297" r:id="rId10"/>
    <p:sldId id="299" r:id="rId11"/>
    <p:sldId id="300" r:id="rId12"/>
    <p:sldId id="29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15" autoAdjust="0"/>
    <p:restoredTop sz="86449" autoAdjust="0"/>
  </p:normalViewPr>
  <p:slideViewPr>
    <p:cSldViewPr snapToGrid="0">
      <p:cViewPr varScale="1">
        <p:scale>
          <a:sx n="63" d="100"/>
          <a:sy n="63" d="100"/>
        </p:scale>
        <p:origin x="96" y="162"/>
      </p:cViewPr>
      <p:guideLst>
        <p:guide orient="horz" pos="2160"/>
        <p:guide orient="horz" pos="2260"/>
        <p:guide pos="3840"/>
      </p:guideLst>
    </p:cSldViewPr>
  </p:slideViewPr>
  <p:outlineViewPr>
    <p:cViewPr>
      <p:scale>
        <a:sx n="33" d="100"/>
        <a:sy n="33" d="100"/>
      </p:scale>
      <p:origin x="0" y="-10218"/>
    </p:cViewPr>
    <p:sldLst>
      <p:sld r:id="rId1" collapse="1"/>
    </p:sldLst>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8/15/2019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Children</a:t>
            </a:r>
            <a:r>
              <a:rPr lang="en-US" baseline="0" dirty="0"/>
              <a:t> with learning and attention issues can have challenges adapting to life after high school. The IEP program is meant to prepare for this life after secondary school and make a smooth transition.</a:t>
            </a:r>
            <a:endParaRPr lang="en-US" dirty="0"/>
          </a:p>
          <a:p>
            <a:r>
              <a:rPr lang="en-US" dirty="0"/>
              <a:t>Transition</a:t>
            </a:r>
            <a:r>
              <a:rPr lang="en-US" baseline="0" dirty="0"/>
              <a:t> planning is an </a:t>
            </a:r>
            <a:r>
              <a:rPr lang="en-US" dirty="0"/>
              <a:t>official procedure for helping kids with IEPs figure out what they want to do after high school and how to get there. It</a:t>
            </a:r>
            <a:r>
              <a:rPr lang="en-US" baseline="0" dirty="0"/>
              <a:t> is a policy enacted </a:t>
            </a:r>
            <a:r>
              <a:rPr lang="en-US" dirty="0"/>
              <a:t>by the Individuals with Disabilities Education Act (IDEA)</a:t>
            </a:r>
            <a:r>
              <a:rPr lang="en-US" baseline="0" dirty="0"/>
              <a:t> (Lee, n.d.)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As</a:t>
            </a:r>
            <a:r>
              <a:rPr lang="en-US" baseline="0" dirty="0"/>
              <a:t> outlined by IDEA, a transition plan has two major components; the post secondary goals and the services to facilitate transition.</a:t>
            </a:r>
          </a:p>
          <a:p>
            <a:r>
              <a:rPr lang="en-US" baseline="0" dirty="0"/>
              <a:t>The goals</a:t>
            </a:r>
            <a:r>
              <a:rPr lang="en-US" dirty="0"/>
              <a:t> state what the</a:t>
            </a:r>
            <a:r>
              <a:rPr lang="en-US" baseline="0" dirty="0"/>
              <a:t> kid </a:t>
            </a:r>
            <a:r>
              <a:rPr lang="en-US" dirty="0"/>
              <a:t>wants to do or achieve after high school. Goals can be in four areas:</a:t>
            </a:r>
          </a:p>
          <a:p>
            <a:pPr>
              <a:buFont typeface="Arial" pitchFamily="34" charset="0"/>
              <a:buChar char="•"/>
            </a:pPr>
            <a:r>
              <a:rPr lang="en-US" dirty="0"/>
              <a:t>Professional exercise(e.g.</a:t>
            </a:r>
            <a:r>
              <a:rPr lang="en-US" baseline="0" dirty="0"/>
              <a:t> learning a skill)</a:t>
            </a:r>
          </a:p>
          <a:p>
            <a:pPr>
              <a:buFont typeface="Arial" pitchFamily="34" charset="0"/>
              <a:buChar char="•"/>
            </a:pPr>
            <a:r>
              <a:rPr lang="en-US" baseline="0" dirty="0"/>
              <a:t>Post-secondary schooling </a:t>
            </a:r>
            <a:r>
              <a:rPr lang="en-US" dirty="0"/>
              <a:t>(e.g., college)</a:t>
            </a:r>
          </a:p>
          <a:p>
            <a:pPr>
              <a:buFont typeface="Arial" pitchFamily="34" charset="0"/>
              <a:buChar char="•"/>
            </a:pPr>
            <a:r>
              <a:rPr lang="en-US" baseline="0" dirty="0"/>
              <a:t>Occupation</a:t>
            </a:r>
          </a:p>
          <a:p>
            <a:pPr>
              <a:buFont typeface="Arial" pitchFamily="34" charset="0"/>
              <a:buChar char="•"/>
            </a:pPr>
            <a:r>
              <a:rPr lang="en-US" baseline="0" dirty="0"/>
              <a:t>Sovereign living</a:t>
            </a:r>
            <a:endParaRPr lang="en-US" dirty="0"/>
          </a:p>
          <a:p>
            <a:r>
              <a:rPr lang="en-US" dirty="0"/>
              <a:t>Similar to the annual IEP objectives, transition objectives are to be highlighted having a clear picture of the outcome </a:t>
            </a:r>
            <a:r>
              <a:rPr lang="en-US" baseline="0" dirty="0"/>
              <a:t>and </a:t>
            </a:r>
            <a:r>
              <a:rPr lang="en-US" dirty="0"/>
              <a:t>also be quantifiable. While they</a:t>
            </a:r>
            <a:r>
              <a:rPr lang="en-US" baseline="0" dirty="0"/>
              <a:t> can be more general for kids in elementary, middle school, junior high school, they tend to be more specific as the kid progresses to  the  upper grades (Lee, n.d.).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a:solidFill>
                  <a:schemeClr val="tx1"/>
                </a:solidFill>
                <a:effectLst/>
                <a:latin typeface="+mn-lt"/>
                <a:ea typeface="+mn-ea"/>
                <a:cs typeface="+mn-cs"/>
              </a:rPr>
              <a:t>Once transition goals are set, the IEP team determines the services that the kid has to accomplish as part of the objectives. The range of the likely service area is comprehensive and may include: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Coaching, that embraces special education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Correlated service areas.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Public practices, like volunteer labor.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Occupation and school counseling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Support with everyday skills.</a:t>
            </a:r>
          </a:p>
          <a:p>
            <a:r>
              <a:rPr lang="en-US" sz="1200" kern="1200" dirty="0">
                <a:solidFill>
                  <a:schemeClr val="tx1"/>
                </a:solidFill>
                <a:effectLst/>
                <a:latin typeface="+mn-lt"/>
                <a:ea typeface="+mn-ea"/>
                <a:cs typeface="+mn-cs"/>
              </a:rPr>
              <a:t>The objectives of the subject child, are regularly evaluated, preferably annually to guide the child’s progress.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Instances where the services change due to the emerging interests, the IEP team can create the room for variations of objectives.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Public practices, on the other hand, posses enough resources to support the students throughout the shift process. An example is the recurrent programs that host the young during the summer, which may involve training or a solid employment opportunity.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team, has the option to utilize IEP objectives to nourish shift phases among children. An example is when a given child has a dream to study Aerospace-Science Program in college, there is the need for the child to be cultured in science skills like physics.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most cases, the demand to fulfill the transition phases, takes place in a communal setup, homegrown and less likely in learning institutions.</a:t>
            </a:r>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transition</a:t>
            </a:r>
            <a:r>
              <a:rPr lang="en-US" baseline="0" dirty="0"/>
              <a:t> plan for Alex is figured out; the goals and the services to help them in achieving them have already been outlined. The goals include: working at the supply store, he intends to get an employment and his boss has already promised him more work hours once he develops his communication skills. Alex also has a goal of independent living, and he knows by improving the social skills will enhance his life (Lee, n.d.).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To achieve these</a:t>
            </a:r>
            <a:r>
              <a:rPr lang="en-US" baseline="0" dirty="0"/>
              <a:t> goals, the IEP team, his boss, and his mother have outlined the kind of services necessary. These services include instructions from class and the community to improve his academic, social, and vocational skills, community service of data entry and spreadsheet development to improve his employment capability, and career guidance from his mother, his school coach, and his employer.</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Based on research, many students</a:t>
            </a:r>
            <a:r>
              <a:rPr lang="en-US" sz="1200" kern="1200" baseline="0" dirty="0">
                <a:solidFill>
                  <a:schemeClr val="tx1"/>
                </a:solidFill>
                <a:latin typeface="+mn-lt"/>
                <a:ea typeface="+mn-ea"/>
                <a:cs typeface="+mn-cs"/>
              </a:rPr>
              <a:t> with disabilities who attend post-secondary school have  low completion rate of education as compared to the normal students. The cause of this is mostly due to the different academic environment as well as the room system in colleges. However, strategies to promote successful transition can be incorporated in their IEP programs. Some of these strategies include: teaching them to use assistive technology, educating them the dynamics of their disabilities and the strengths they have, and explicitly training them on the learning and organizational strategies (</a:t>
            </a:r>
            <a:r>
              <a:rPr lang="en-US" sz="1200" dirty="0">
                <a:latin typeface="Constantia" pitchFamily="18" charset="0"/>
              </a:rPr>
              <a:t>Hamblet, 2014)</a:t>
            </a:r>
            <a:r>
              <a:rPr lang="en-US" sz="1200" kern="1200" baseline="0" dirty="0">
                <a:solidFill>
                  <a:schemeClr val="tx1"/>
                </a:solidFill>
                <a:latin typeface="+mn-lt"/>
                <a:ea typeface="+mn-ea"/>
                <a:cs typeface="+mn-cs"/>
              </a:rPr>
              <a:t>.</a:t>
            </a:r>
          </a:p>
          <a:p>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Teaching students to use technology while they are in high school may improve the chances that they will use them effectively in college.</a:t>
            </a:r>
          </a:p>
          <a:p>
            <a:r>
              <a:rPr lang="en-US" sz="1200" kern="1200" dirty="0">
                <a:solidFill>
                  <a:schemeClr val="tx1"/>
                </a:solidFill>
                <a:latin typeface="+mn-lt"/>
                <a:ea typeface="+mn-ea"/>
                <a:cs typeface="+mn-cs"/>
              </a:rPr>
              <a:t>Educate students about their disabilities and strengths: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Because students have to ask for room when they get to college, they must be aware of both their areas of need and their strengths. Students will need this knowledge in order to know the best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way to approach their work at college, to be able to apply for room, and to make appropriate choices when they do so.</a:t>
            </a:r>
          </a:p>
          <a:p>
            <a:r>
              <a:rPr lang="en-US" sz="1200" kern="1200" dirty="0">
                <a:solidFill>
                  <a:schemeClr val="tx1"/>
                </a:solidFill>
                <a:latin typeface="+mn-lt"/>
                <a:ea typeface="+mn-ea"/>
                <a:cs typeface="+mn-cs"/>
              </a:rPr>
              <a:t>Student</a:t>
            </a:r>
            <a:r>
              <a:rPr lang="en-US" sz="1200" kern="1200" baseline="0" dirty="0">
                <a:solidFill>
                  <a:schemeClr val="tx1"/>
                </a:solidFill>
                <a:latin typeface="+mn-lt"/>
                <a:ea typeface="+mn-ea"/>
                <a:cs typeface="+mn-cs"/>
              </a:rPr>
              <a:t>s eligible for IEP programs struggle with a number of academic tasks, but they can benefit from strategies of tracking assignments, reading, written expressions, time management,  test preparation, and note taking. The students should get comprehensive instructions that they can use independently to enhance their academic capabilities (</a:t>
            </a:r>
            <a:r>
              <a:rPr lang="en-US" sz="1200" dirty="0">
                <a:latin typeface="Constantia" pitchFamily="18" charset="0"/>
              </a:rPr>
              <a:t>Hamblet, 2014)</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lnSpc>
                <a:spcPct val="200000"/>
              </a:lnSpc>
              <a:buFont typeface="Wingdings" pitchFamily="2" charset="2"/>
              <a:buNone/>
            </a:pPr>
            <a:r>
              <a:rPr lang="en-US" sz="2000" dirty="0">
                <a:solidFill>
                  <a:schemeClr val="tx1"/>
                </a:solidFill>
                <a:latin typeface="Constantia" pitchFamily="18" charset="0"/>
              </a:rPr>
              <a:t>The most effective IEPs are drafted collaboratively by the team who support and trust each other.</a:t>
            </a:r>
            <a:r>
              <a:rPr lang="en-US" sz="2000" baseline="0" dirty="0">
                <a:solidFill>
                  <a:schemeClr val="tx1"/>
                </a:solidFill>
                <a:latin typeface="Constantia" pitchFamily="18" charset="0"/>
              </a:rPr>
              <a:t> </a:t>
            </a:r>
            <a:r>
              <a:rPr lang="en-US" sz="2000" dirty="0">
                <a:solidFill>
                  <a:schemeClr val="tx1"/>
                </a:solidFill>
                <a:latin typeface="Constantia" pitchFamily="18" charset="0"/>
              </a:rPr>
              <a:t>The special education teacher and parent of the kid are the most crucial members of this team.</a:t>
            </a:r>
            <a:r>
              <a:rPr lang="en-US" sz="2000" baseline="0" dirty="0">
                <a:solidFill>
                  <a:schemeClr val="tx1"/>
                </a:solidFill>
                <a:latin typeface="Constantia" pitchFamily="18" charset="0"/>
              </a:rPr>
              <a:t> </a:t>
            </a:r>
            <a:r>
              <a:rPr lang="en-US" sz="2000" dirty="0">
                <a:solidFill>
                  <a:schemeClr val="tx1"/>
                </a:solidFill>
                <a:latin typeface="Constantia" pitchFamily="18" charset="0"/>
              </a:rPr>
              <a:t>If they work collaboratively, they can provide a powerful framework that will facilitate the success  of the child. The collaborative strategies include:</a:t>
            </a:r>
          </a:p>
          <a:p>
            <a:pPr marL="857250" lvl="1" indent="-457200">
              <a:lnSpc>
                <a:spcPct val="200000"/>
              </a:lnSpc>
              <a:buFont typeface="+mj-lt"/>
              <a:buAutoNum type="arabicParenR"/>
            </a:pPr>
            <a:r>
              <a:rPr lang="en-US" dirty="0">
                <a:solidFill>
                  <a:schemeClr val="tx1"/>
                </a:solidFill>
                <a:latin typeface="Constantia" pitchFamily="18" charset="0"/>
              </a:rPr>
              <a:t>Being conscious of time limitations and preparing before meetings.</a:t>
            </a:r>
          </a:p>
          <a:p>
            <a:pPr marL="857250" lvl="1" indent="-457200">
              <a:lnSpc>
                <a:spcPct val="200000"/>
              </a:lnSpc>
              <a:buFont typeface="+mj-lt"/>
              <a:buAutoNum type="arabicParenR"/>
            </a:pPr>
            <a:r>
              <a:rPr lang="en-US" dirty="0">
                <a:solidFill>
                  <a:schemeClr val="tx1"/>
                </a:solidFill>
                <a:latin typeface="Constantia" pitchFamily="18" charset="0"/>
              </a:rPr>
              <a:t>Treating each of the team members like the expert they are.</a:t>
            </a:r>
          </a:p>
          <a:p>
            <a:pPr marL="857250" lvl="1" indent="-457200">
              <a:lnSpc>
                <a:spcPct val="200000"/>
              </a:lnSpc>
              <a:buFont typeface="+mj-lt"/>
              <a:buAutoNum type="arabicParenR"/>
            </a:pPr>
            <a:r>
              <a:rPr lang="en-US" dirty="0">
                <a:solidFill>
                  <a:schemeClr val="tx1"/>
                </a:solidFill>
                <a:latin typeface="Constantia" pitchFamily="18" charset="0"/>
              </a:rPr>
              <a:t>Understanding the rationale of behavioral goals.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Anticipating the IEP document, through prompt meetings over the phone as a preparation strategy, has the potential to reduce time taken to discuss the objectives at hand, changes and room, in the actual meeting.</a:t>
            </a:r>
          </a:p>
          <a:p>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Constantia" pitchFamily="18" charset="0"/>
              </a:rPr>
              <a:t>Contention may arise when the teacher and the parent fail to understand that they are equally qualified to attend to the kid. They should both collaborate and accept the expertise of each other to achieve the best for the child.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onstantia"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a:latin typeface="Constantia" pitchFamily="18" charset="0"/>
              </a:rPr>
              <a:t>The nature of a parent to understand that kids mistakes and IEP candidates are not exceptions, has to be imperative. They should not mistake the teacher’s actions of interventions as hatred for the kid but instead should hold meaningful discussions to know how bad behaviors can be discouraged and good ones reinforced (</a:t>
            </a:r>
            <a:r>
              <a:rPr lang="en-US" sz="1200" dirty="0">
                <a:latin typeface="Constantia" pitchFamily="18" charset="0"/>
              </a:rPr>
              <a:t>Osborne and</a:t>
            </a:r>
            <a:r>
              <a:rPr lang="en-US" sz="1200" baseline="0" dirty="0">
                <a:latin typeface="Constantia" pitchFamily="18" charset="0"/>
              </a:rPr>
              <a:t> </a:t>
            </a:r>
            <a:r>
              <a:rPr lang="en-US" sz="1200" dirty="0">
                <a:latin typeface="Constantia" pitchFamily="18" charset="0"/>
              </a:rPr>
              <a:t>Russo, 2014)</a:t>
            </a:r>
            <a:r>
              <a:rPr lang="en-US" sz="1200" baseline="0" dirty="0">
                <a:latin typeface="Constantia" pitchFamily="18" charset="0"/>
              </a:rPr>
              <a:t>.</a:t>
            </a:r>
            <a:endParaRPr lang="en-US" sz="1200" dirty="0">
              <a:latin typeface="Constantia"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onstantia" pitchFamily="18" charset="0"/>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nSpc>
                <a:spcPct val="200000"/>
              </a:lnSpc>
              <a:buFont typeface="Wingdings" pitchFamily="2" charset="2"/>
              <a:buNone/>
            </a:pPr>
            <a:r>
              <a:rPr lang="en-US" sz="1200" dirty="0">
                <a:solidFill>
                  <a:schemeClr val="tx1"/>
                </a:solidFill>
                <a:latin typeface="Constantia" pitchFamily="18" charset="0"/>
              </a:rPr>
              <a:t>Alex demonstrates a good case scenario of how a child in IEP program should be handled.</a:t>
            </a:r>
            <a:r>
              <a:rPr lang="en-US" sz="1200" baseline="0" dirty="0">
                <a:solidFill>
                  <a:schemeClr val="tx1"/>
                </a:solidFill>
                <a:latin typeface="Constantia" pitchFamily="18" charset="0"/>
              </a:rPr>
              <a:t> </a:t>
            </a:r>
            <a:r>
              <a:rPr lang="en-US" sz="1200" dirty="0">
                <a:solidFill>
                  <a:schemeClr val="tx1"/>
                </a:solidFill>
                <a:latin typeface="Constantia" pitchFamily="18" charset="0"/>
              </a:rPr>
              <a:t>IDEA showcase the fundamental components to be presented in the IEP.</a:t>
            </a:r>
            <a:r>
              <a:rPr lang="en-US" sz="1200" baseline="0" dirty="0">
                <a:solidFill>
                  <a:schemeClr val="tx1"/>
                </a:solidFill>
                <a:latin typeface="Constantia" pitchFamily="18" charset="0"/>
              </a:rPr>
              <a:t> </a:t>
            </a:r>
            <a:r>
              <a:rPr lang="en-US" sz="1200" dirty="0">
                <a:solidFill>
                  <a:schemeClr val="tx1"/>
                </a:solidFill>
                <a:latin typeface="Constantia" pitchFamily="18" charset="0"/>
              </a:rPr>
              <a:t>These components are transition goals and the services to achieve them.</a:t>
            </a:r>
            <a:r>
              <a:rPr lang="en-US" sz="1200" baseline="0" dirty="0">
                <a:solidFill>
                  <a:schemeClr val="tx1"/>
                </a:solidFill>
                <a:latin typeface="Constantia" pitchFamily="18" charset="0"/>
              </a:rPr>
              <a:t> </a:t>
            </a:r>
            <a:r>
              <a:rPr lang="en-US" sz="1200" dirty="0">
                <a:solidFill>
                  <a:schemeClr val="tx1"/>
                </a:solidFill>
                <a:latin typeface="Constantia" pitchFamily="18" charset="0"/>
              </a:rPr>
              <a:t>There also ought to be strategies to  ensure successful transitions as well as the collaborative strategies when working with  the IEP team.</a:t>
            </a:r>
            <a:r>
              <a:rPr lang="en-US" sz="1200" baseline="0" dirty="0">
                <a:solidFill>
                  <a:schemeClr val="tx1"/>
                </a:solidFill>
                <a:latin typeface="Constantia" pitchFamily="18" charset="0"/>
              </a:rPr>
              <a:t> </a:t>
            </a:r>
            <a:r>
              <a:rPr lang="en-US" sz="1200" dirty="0">
                <a:solidFill>
                  <a:schemeClr val="tx1"/>
                </a:solidFill>
                <a:latin typeface="Constantia" pitchFamily="18" charset="0"/>
              </a:rPr>
              <a:t>The strategies for successful transition plans include assistive technology, explicit education on learning and organization skills, and fostering awareness on the disabilities and the strengths.</a:t>
            </a:r>
            <a:r>
              <a:rPr lang="en-US" sz="1200" baseline="0" dirty="0">
                <a:solidFill>
                  <a:schemeClr val="tx1"/>
                </a:solidFill>
                <a:latin typeface="Constantia" pitchFamily="18" charset="0"/>
              </a:rPr>
              <a:t> </a:t>
            </a:r>
            <a:r>
              <a:rPr lang="en-US" sz="1200" dirty="0">
                <a:solidFill>
                  <a:schemeClr val="tx1"/>
                </a:solidFill>
                <a:latin typeface="Constantia" pitchFamily="18" charset="0"/>
              </a:rPr>
              <a:t>Collaborative strategies include behavioral support patterns, preparation before meeting, and accepting the expertise contribution of each other</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8/15/2019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fontScale="90000"/>
          </a:bodyPr>
          <a:lstStyle/>
          <a:p>
            <a:pPr algn="ctr">
              <a:lnSpc>
                <a:spcPct val="150000"/>
              </a:lnSpc>
            </a:pPr>
            <a:r>
              <a:rPr lang="en-US" dirty="0">
                <a:solidFill>
                  <a:srgbClr val="00B050"/>
                </a:solidFill>
              </a:rPr>
              <a:t>Components and Legal Requirements of Transition Planning under IDEA</a:t>
            </a:r>
            <a:br>
              <a:rPr lang="en-US" dirty="0">
                <a:solidFill>
                  <a:srgbClr val="00B050"/>
                </a:solidFill>
              </a:rPr>
            </a:br>
            <a:r>
              <a:rPr lang="en-US" dirty="0">
                <a:solidFill>
                  <a:srgbClr val="00B050"/>
                </a:solidFill>
              </a:rPr>
              <a:t>Name</a:t>
            </a:r>
            <a:br>
              <a:rPr lang="en-US" dirty="0">
                <a:solidFill>
                  <a:srgbClr val="00B050"/>
                </a:solidFill>
              </a:rPr>
            </a:br>
            <a:r>
              <a:rPr lang="en-US" dirty="0">
                <a:solidFill>
                  <a:srgbClr val="00B050"/>
                </a:solidFill>
              </a:rPr>
              <a:t>Course Unit</a:t>
            </a:r>
            <a:br>
              <a:rPr lang="en-US" dirty="0">
                <a:solidFill>
                  <a:srgbClr val="00B050"/>
                </a:solidFill>
              </a:rPr>
            </a:br>
            <a:r>
              <a:rPr lang="en-US" dirty="0">
                <a:solidFill>
                  <a:srgbClr val="00B050"/>
                </a:solidFill>
              </a:rPr>
              <a:t>Institution of Affiliation</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8960" y="193040"/>
            <a:ext cx="7404562" cy="665942"/>
          </a:xfrm>
        </p:spPr>
        <p:txBody>
          <a:bodyPr/>
          <a:lstStyle/>
          <a:p>
            <a:pPr algn="ctr"/>
            <a:r>
              <a:rPr lang="en-US" dirty="0">
                <a:solidFill>
                  <a:srgbClr val="00B050"/>
                </a:solidFill>
              </a:rPr>
              <a:t>Introduction</a:t>
            </a:r>
            <a:endParaRPr lang="en-US" dirty="0"/>
          </a:p>
        </p:txBody>
      </p:sp>
      <p:sp>
        <p:nvSpPr>
          <p:cNvPr id="3" name="Content Placeholder 2"/>
          <p:cNvSpPr>
            <a:spLocks noGrp="1"/>
          </p:cNvSpPr>
          <p:nvPr>
            <p:ph idx="1"/>
          </p:nvPr>
        </p:nvSpPr>
        <p:spPr>
          <a:xfrm>
            <a:off x="294639" y="1011382"/>
            <a:ext cx="11689543" cy="5714539"/>
          </a:xfrm>
        </p:spPr>
        <p:txBody>
          <a:bodyPr>
            <a:normAutofit/>
          </a:bodyPr>
          <a:lstStyle/>
          <a:p>
            <a:pPr>
              <a:lnSpc>
                <a:spcPct val="200000"/>
              </a:lnSpc>
              <a:buFont typeface="Wingdings" pitchFamily="2" charset="2"/>
              <a:buChar char="Ø"/>
            </a:pPr>
            <a:r>
              <a:rPr lang="en-US" sz="2200" dirty="0">
                <a:solidFill>
                  <a:schemeClr val="tx1"/>
                </a:solidFill>
                <a:latin typeface="Constantia" pitchFamily="18" charset="0"/>
              </a:rPr>
              <a:t>Transition plans help children with individualized education program (IEP). </a:t>
            </a:r>
          </a:p>
          <a:p>
            <a:pPr>
              <a:lnSpc>
                <a:spcPct val="200000"/>
              </a:lnSpc>
              <a:buFont typeface="Wingdings" pitchFamily="2" charset="2"/>
              <a:buChar char="Ø"/>
            </a:pPr>
            <a:r>
              <a:rPr lang="en-US" sz="2200" dirty="0">
                <a:solidFill>
                  <a:schemeClr val="tx1"/>
                </a:solidFill>
                <a:latin typeface="Constantia" pitchFamily="18" charset="0"/>
              </a:rPr>
              <a:t>They prepare them for life after high school.</a:t>
            </a:r>
          </a:p>
          <a:p>
            <a:pPr>
              <a:lnSpc>
                <a:spcPct val="200000"/>
              </a:lnSpc>
              <a:buFont typeface="Wingdings" pitchFamily="2" charset="2"/>
              <a:buChar char="Ø"/>
            </a:pPr>
            <a:r>
              <a:rPr lang="en-US" sz="2200" dirty="0">
                <a:solidFill>
                  <a:schemeClr val="tx1"/>
                </a:solidFill>
                <a:latin typeface="Constantia" pitchFamily="18" charset="0"/>
              </a:rPr>
              <a:t>Under the federal law, this process must starts by the time a kid reaches 16 years.</a:t>
            </a:r>
          </a:p>
          <a:p>
            <a:pPr>
              <a:lnSpc>
                <a:spcPct val="200000"/>
              </a:lnSpc>
              <a:buFont typeface="Wingdings" pitchFamily="2" charset="2"/>
              <a:buChar char="Ø"/>
            </a:pPr>
            <a:r>
              <a:rPr lang="en-US" sz="2200" dirty="0">
                <a:solidFill>
                  <a:schemeClr val="tx1"/>
                </a:solidFill>
                <a:latin typeface="Constantia" pitchFamily="18" charset="0"/>
              </a:rPr>
              <a:t>The plan is more than just post-high school.</a:t>
            </a:r>
          </a:p>
          <a:p>
            <a:pPr>
              <a:lnSpc>
                <a:spcPct val="200000"/>
              </a:lnSpc>
              <a:buFont typeface="Wingdings" pitchFamily="2" charset="2"/>
              <a:buChar char="Ø"/>
            </a:pPr>
            <a:r>
              <a:rPr lang="en-US" sz="2200" dirty="0">
                <a:solidFill>
                  <a:schemeClr val="tx1"/>
                </a:solidFill>
                <a:latin typeface="Constantia" pitchFamily="18" charset="0"/>
              </a:rPr>
              <a:t>It covers workplace and daily life skills as well.</a:t>
            </a:r>
          </a:p>
          <a:p>
            <a:pPr>
              <a:lnSpc>
                <a:spcPct val="200000"/>
              </a:lnSpc>
              <a:buFont typeface="Wingdings" pitchFamily="2" charset="2"/>
              <a:buChar char="Ø"/>
            </a:pPr>
            <a:endParaRPr lang="en-US" sz="2200" dirty="0">
              <a:solidFill>
                <a:schemeClr val="tx1"/>
              </a:solidFill>
              <a:latin typeface="Constantia" pitchFamily="18" charset="0"/>
            </a:endParaRPr>
          </a:p>
        </p:txBody>
      </p:sp>
      <p:pic>
        <p:nvPicPr>
          <p:cNvPr id="5" name="Picture 2" descr="C:\Users\dan\Documents\Transitioning-to-IEP-360x180.jpg"/>
          <p:cNvPicPr>
            <a:picLocks noChangeAspect="1" noChangeArrowheads="1"/>
          </p:cNvPicPr>
          <p:nvPr/>
        </p:nvPicPr>
        <p:blipFill>
          <a:blip r:embed="rId3"/>
          <a:srcRect/>
          <a:stretch>
            <a:fillRect/>
          </a:stretch>
        </p:blipFill>
        <p:spPr bwMode="auto">
          <a:xfrm>
            <a:off x="6276109" y="3810000"/>
            <a:ext cx="5813788" cy="2906894"/>
          </a:xfrm>
          <a:prstGeom prst="rect">
            <a:avLst/>
          </a:prstGeom>
          <a:noFill/>
        </p:spPr>
      </p:pic>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964" y="193965"/>
            <a:ext cx="10252363" cy="623454"/>
          </a:xfrm>
        </p:spPr>
        <p:txBody>
          <a:bodyPr>
            <a:normAutofit fontScale="90000"/>
          </a:bodyPr>
          <a:lstStyle/>
          <a:p>
            <a:pPr algn="ctr"/>
            <a:r>
              <a:rPr lang="en-US" dirty="0">
                <a:solidFill>
                  <a:srgbClr val="00B050"/>
                </a:solidFill>
              </a:rPr>
              <a:t>Components of a Transition plan According to IDEA</a:t>
            </a:r>
          </a:p>
        </p:txBody>
      </p:sp>
      <p:sp>
        <p:nvSpPr>
          <p:cNvPr id="3" name="Content Placeholder 2"/>
          <p:cNvSpPr>
            <a:spLocks noGrp="1"/>
          </p:cNvSpPr>
          <p:nvPr>
            <p:ph idx="1"/>
          </p:nvPr>
        </p:nvSpPr>
        <p:spPr>
          <a:xfrm>
            <a:off x="235527" y="969818"/>
            <a:ext cx="11485417" cy="5721927"/>
          </a:xfrm>
        </p:spPr>
        <p:txBody>
          <a:bodyPr>
            <a:normAutofit lnSpcReduction="10000"/>
          </a:bodyPr>
          <a:lstStyle/>
          <a:p>
            <a:pPr>
              <a:lnSpc>
                <a:spcPct val="200000"/>
              </a:lnSpc>
              <a:buFont typeface="Wingdings" pitchFamily="2" charset="2"/>
              <a:buChar char="Ø"/>
            </a:pPr>
            <a:r>
              <a:rPr lang="en-US" sz="2000" dirty="0">
                <a:solidFill>
                  <a:schemeClr val="tx1"/>
                </a:solidFill>
                <a:latin typeface="Constantia" pitchFamily="18" charset="0"/>
              </a:rPr>
              <a:t>To develop the transition plan, IEP group liaise with the child.</a:t>
            </a:r>
          </a:p>
          <a:p>
            <a:pPr>
              <a:lnSpc>
                <a:spcPct val="200000"/>
              </a:lnSpc>
              <a:buFont typeface="Wingdings" pitchFamily="2" charset="2"/>
              <a:buChar char="Ø"/>
            </a:pPr>
            <a:r>
              <a:rPr lang="en-US" sz="2000" dirty="0">
                <a:solidFill>
                  <a:schemeClr val="tx1"/>
                </a:solidFill>
                <a:latin typeface="Constantia" pitchFamily="18" charset="0"/>
              </a:rPr>
              <a:t>They study his/her interests and strengths, which guide them in formulating the plan.</a:t>
            </a:r>
          </a:p>
          <a:p>
            <a:pPr>
              <a:lnSpc>
                <a:spcPct val="200000"/>
              </a:lnSpc>
              <a:buFont typeface="Wingdings" pitchFamily="2" charset="2"/>
              <a:buChar char="Ø"/>
            </a:pPr>
            <a:r>
              <a:rPr lang="en-US" sz="2000" dirty="0">
                <a:solidFill>
                  <a:schemeClr val="tx1"/>
                </a:solidFill>
                <a:latin typeface="Constantia" pitchFamily="18" charset="0"/>
              </a:rPr>
              <a:t>The plan has two components; the post-secondary goals and the transition services.</a:t>
            </a:r>
          </a:p>
          <a:p>
            <a:pPr>
              <a:lnSpc>
                <a:spcPct val="200000"/>
              </a:lnSpc>
              <a:buNone/>
            </a:pPr>
            <a:r>
              <a:rPr lang="en-US" sz="2000" u="sng" dirty="0">
                <a:solidFill>
                  <a:schemeClr val="tx1"/>
                </a:solidFill>
                <a:latin typeface="Constantia" pitchFamily="18" charset="0"/>
              </a:rPr>
              <a:t>Post-secondary goals</a:t>
            </a:r>
          </a:p>
          <a:p>
            <a:pPr>
              <a:lnSpc>
                <a:spcPct val="200000"/>
              </a:lnSpc>
              <a:buFont typeface="Wingdings" pitchFamily="2" charset="2"/>
              <a:buChar char="Ø"/>
            </a:pPr>
            <a:r>
              <a:rPr lang="en-US" sz="2000" dirty="0">
                <a:solidFill>
                  <a:schemeClr val="tx1"/>
                </a:solidFill>
                <a:latin typeface="Constantia" pitchFamily="18" charset="0"/>
              </a:rPr>
              <a:t>These goals indicate what the kid want to do after high school.</a:t>
            </a:r>
          </a:p>
          <a:p>
            <a:pPr>
              <a:lnSpc>
                <a:spcPct val="200000"/>
              </a:lnSpc>
              <a:buFont typeface="Wingdings" pitchFamily="2" charset="2"/>
              <a:buChar char="Ø"/>
            </a:pPr>
            <a:r>
              <a:rPr lang="en-US" sz="2000" dirty="0">
                <a:solidFill>
                  <a:schemeClr val="tx1"/>
                </a:solidFill>
                <a:latin typeface="Constantia" pitchFamily="18" charset="0"/>
              </a:rPr>
              <a:t>The main areas included: post-secondary schooling, professional exercise, sovereign living, and occupation.</a:t>
            </a:r>
          </a:p>
          <a:p>
            <a:pPr>
              <a:lnSpc>
                <a:spcPct val="200000"/>
              </a:lnSpc>
              <a:buFont typeface="Wingdings" pitchFamily="2" charset="2"/>
              <a:buChar char="Ø"/>
            </a:pPr>
            <a:r>
              <a:rPr lang="en-US" sz="2000" dirty="0">
                <a:solidFill>
                  <a:schemeClr val="tx1"/>
                </a:solidFill>
                <a:latin typeface="Constantia" pitchFamily="18" charset="0"/>
              </a:rPr>
              <a:t>The goals must realistic and measurable just like annual IEP goals.</a:t>
            </a:r>
          </a:p>
          <a:p>
            <a:pPr>
              <a:lnSpc>
                <a:spcPct val="200000"/>
              </a:lnSpc>
              <a:buNone/>
            </a:pPr>
            <a:endParaRPr lang="en-US" sz="2000" dirty="0">
              <a:solidFill>
                <a:schemeClr val="tx1"/>
              </a:solidFill>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455" y="332508"/>
            <a:ext cx="10834254" cy="665018"/>
          </a:xfrm>
        </p:spPr>
        <p:txBody>
          <a:bodyPr>
            <a:normAutofit fontScale="90000"/>
          </a:bodyPr>
          <a:lstStyle/>
          <a:p>
            <a:pPr algn="ctr"/>
            <a:r>
              <a:rPr lang="en-US" dirty="0">
                <a:solidFill>
                  <a:srgbClr val="00B050"/>
                </a:solidFill>
              </a:rPr>
              <a:t>Components of a Transition plan According to IDEA Cont…</a:t>
            </a:r>
          </a:p>
        </p:txBody>
      </p:sp>
      <p:sp>
        <p:nvSpPr>
          <p:cNvPr id="3" name="Content Placeholder 2"/>
          <p:cNvSpPr>
            <a:spLocks noGrp="1"/>
          </p:cNvSpPr>
          <p:nvPr>
            <p:ph idx="1"/>
          </p:nvPr>
        </p:nvSpPr>
        <p:spPr>
          <a:xfrm>
            <a:off x="207819" y="1149927"/>
            <a:ext cx="11762508" cy="5334000"/>
          </a:xfrm>
        </p:spPr>
        <p:txBody>
          <a:bodyPr>
            <a:normAutofit fontScale="92500"/>
          </a:bodyPr>
          <a:lstStyle/>
          <a:p>
            <a:pPr>
              <a:lnSpc>
                <a:spcPct val="200000"/>
              </a:lnSpc>
              <a:buNone/>
            </a:pPr>
            <a:r>
              <a:rPr lang="en-US" sz="2000" u="sng" dirty="0">
                <a:solidFill>
                  <a:srgbClr val="00B050"/>
                </a:solidFill>
                <a:latin typeface="Constantia" pitchFamily="18" charset="0"/>
              </a:rPr>
              <a:t>Transition Services</a:t>
            </a:r>
          </a:p>
          <a:p>
            <a:pPr>
              <a:lnSpc>
                <a:spcPct val="200000"/>
              </a:lnSpc>
              <a:buFont typeface="Wingdings" pitchFamily="2" charset="2"/>
              <a:buChar char="Ø"/>
            </a:pPr>
            <a:r>
              <a:rPr lang="en-US" sz="2000" dirty="0">
                <a:solidFill>
                  <a:schemeClr val="tx1"/>
                </a:solidFill>
                <a:latin typeface="Constantia" pitchFamily="18" charset="0"/>
              </a:rPr>
              <a:t>Once the goals are established, the IEP team evaluates the services necessary for the child to achieve them.</a:t>
            </a:r>
          </a:p>
          <a:p>
            <a:pPr>
              <a:lnSpc>
                <a:spcPct val="200000"/>
              </a:lnSpc>
              <a:buFont typeface="Wingdings" pitchFamily="2" charset="2"/>
              <a:buChar char="Ø"/>
            </a:pPr>
            <a:r>
              <a:rPr lang="en-US" sz="2000" dirty="0">
                <a:solidFill>
                  <a:schemeClr val="tx1"/>
                </a:solidFill>
                <a:latin typeface="Constantia" pitchFamily="18" charset="0"/>
              </a:rPr>
              <a:t>The possible services include:</a:t>
            </a:r>
          </a:p>
          <a:p>
            <a:pPr marL="1257300" lvl="2" indent="-342900">
              <a:lnSpc>
                <a:spcPct val="200000"/>
              </a:lnSpc>
              <a:buFont typeface="+mj-lt"/>
              <a:buAutoNum type="arabicParenR"/>
            </a:pPr>
            <a:r>
              <a:rPr lang="en-US" sz="1500" dirty="0">
                <a:solidFill>
                  <a:schemeClr val="tx1"/>
                </a:solidFill>
                <a:latin typeface="Constantia" pitchFamily="18" charset="0"/>
              </a:rPr>
              <a:t>Instructions</a:t>
            </a:r>
          </a:p>
          <a:p>
            <a:pPr marL="1257300" lvl="2" indent="-342900">
              <a:lnSpc>
                <a:spcPct val="200000"/>
              </a:lnSpc>
              <a:buFont typeface="+mj-lt"/>
              <a:buAutoNum type="arabicParenR"/>
            </a:pPr>
            <a:r>
              <a:rPr lang="en-US" sz="1500" dirty="0">
                <a:solidFill>
                  <a:schemeClr val="tx1"/>
                </a:solidFill>
                <a:latin typeface="Constantia" pitchFamily="18" charset="0"/>
              </a:rPr>
              <a:t>Community experience through volunteering</a:t>
            </a:r>
          </a:p>
          <a:p>
            <a:pPr marL="1257300" lvl="2" indent="-342900">
              <a:lnSpc>
                <a:spcPct val="200000"/>
              </a:lnSpc>
              <a:buFont typeface="+mj-lt"/>
              <a:buAutoNum type="arabicParenR"/>
            </a:pPr>
            <a:r>
              <a:rPr lang="en-US" sz="1500" dirty="0">
                <a:solidFill>
                  <a:schemeClr val="tx1"/>
                </a:solidFill>
                <a:latin typeface="Constantia" pitchFamily="18" charset="0"/>
              </a:rPr>
              <a:t>Career counseling</a:t>
            </a:r>
          </a:p>
          <a:p>
            <a:pPr marL="1257300" lvl="2" indent="-342900">
              <a:lnSpc>
                <a:spcPct val="200000"/>
              </a:lnSpc>
              <a:buFont typeface="+mj-lt"/>
              <a:buAutoNum type="arabicParenR"/>
            </a:pPr>
            <a:r>
              <a:rPr lang="en-US" sz="1500" dirty="0">
                <a:solidFill>
                  <a:schemeClr val="tx1"/>
                </a:solidFill>
                <a:latin typeface="Constantia" pitchFamily="18" charset="0"/>
              </a:rPr>
              <a:t>Help with daily life</a:t>
            </a:r>
          </a:p>
          <a:p>
            <a:pPr>
              <a:lnSpc>
                <a:spcPct val="200000"/>
              </a:lnSpc>
              <a:buFont typeface="Wingdings" pitchFamily="2" charset="2"/>
              <a:buChar char="Ø"/>
            </a:pPr>
            <a:r>
              <a:rPr lang="en-US" sz="2000" dirty="0">
                <a:solidFill>
                  <a:schemeClr val="tx1"/>
                </a:solidFill>
                <a:latin typeface="Constantia" pitchFamily="18" charset="0"/>
              </a:rPr>
              <a:t>The services are reviewed every year to support the kid’s goals.</a:t>
            </a:r>
          </a:p>
        </p:txBody>
      </p:sp>
      <p:pic>
        <p:nvPicPr>
          <p:cNvPr id="7" name="Picture 3" descr="C:\Users\dan\Documents\New-IDEA-ED-Homepage-image-4-large.png"/>
          <p:cNvPicPr>
            <a:picLocks noChangeAspect="1" noChangeArrowheads="1"/>
          </p:cNvPicPr>
          <p:nvPr/>
        </p:nvPicPr>
        <p:blipFill>
          <a:blip r:embed="rId3"/>
          <a:srcRect/>
          <a:stretch>
            <a:fillRect/>
          </a:stretch>
        </p:blipFill>
        <p:spPr bwMode="auto">
          <a:xfrm>
            <a:off x="7079673" y="2760518"/>
            <a:ext cx="5112327" cy="3834246"/>
          </a:xfrm>
          <a:prstGeom prst="rect">
            <a:avLst/>
          </a:prstGeom>
          <a:noFill/>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098" y="235527"/>
            <a:ext cx="10101502" cy="623455"/>
          </a:xfrm>
        </p:spPr>
        <p:txBody>
          <a:bodyPr>
            <a:normAutofit fontScale="90000"/>
          </a:bodyPr>
          <a:lstStyle/>
          <a:p>
            <a:pPr algn="ctr"/>
            <a:r>
              <a:rPr lang="en-US" dirty="0">
                <a:solidFill>
                  <a:srgbClr val="00B050"/>
                </a:solidFill>
              </a:rPr>
              <a:t>A Transition Plan for Alex</a:t>
            </a:r>
          </a:p>
        </p:txBody>
      </p:sp>
      <p:sp>
        <p:nvSpPr>
          <p:cNvPr id="3" name="Content Placeholder 2"/>
          <p:cNvSpPr>
            <a:spLocks noGrp="1"/>
          </p:cNvSpPr>
          <p:nvPr>
            <p:ph idx="1"/>
          </p:nvPr>
        </p:nvSpPr>
        <p:spPr>
          <a:xfrm>
            <a:off x="166255" y="1011383"/>
            <a:ext cx="11693235" cy="5666508"/>
          </a:xfrm>
        </p:spPr>
        <p:txBody>
          <a:bodyPr>
            <a:normAutofit/>
          </a:bodyPr>
          <a:lstStyle/>
          <a:p>
            <a:pPr>
              <a:lnSpc>
                <a:spcPct val="200000"/>
              </a:lnSpc>
              <a:buFont typeface="Wingdings" pitchFamily="2" charset="2"/>
              <a:buChar char="Ø"/>
            </a:pPr>
            <a:r>
              <a:rPr lang="en-US" sz="2000" dirty="0">
                <a:solidFill>
                  <a:schemeClr val="tx1"/>
                </a:solidFill>
                <a:latin typeface="Constantia" pitchFamily="18" charset="0"/>
              </a:rPr>
              <a:t>Based on the case scenario, Alex is already on a transition plan to cater for the learning challenges that autism has caused him.</a:t>
            </a:r>
          </a:p>
          <a:p>
            <a:pPr>
              <a:lnSpc>
                <a:spcPct val="200000"/>
              </a:lnSpc>
              <a:buFont typeface="Wingdings" pitchFamily="2" charset="2"/>
              <a:buChar char="Ø"/>
            </a:pPr>
            <a:r>
              <a:rPr lang="en-US" sz="2000" dirty="0">
                <a:solidFill>
                  <a:schemeClr val="tx1"/>
                </a:solidFill>
                <a:latin typeface="Constantia" pitchFamily="18" charset="0"/>
              </a:rPr>
              <a:t>He gets specialized education and the post high school goals and transition services are present in the case scenario.</a:t>
            </a:r>
          </a:p>
          <a:p>
            <a:pPr>
              <a:lnSpc>
                <a:spcPct val="200000"/>
              </a:lnSpc>
              <a:buFont typeface="Wingdings" pitchFamily="2" charset="2"/>
              <a:buChar char="Ø"/>
            </a:pPr>
            <a:r>
              <a:rPr lang="en-US" sz="2000" dirty="0">
                <a:solidFill>
                  <a:schemeClr val="tx1"/>
                </a:solidFill>
                <a:latin typeface="Constantia" pitchFamily="18" charset="0"/>
              </a:rPr>
              <a:t>The plan highlights what he wants to do after school; work at the office supply store.</a:t>
            </a:r>
          </a:p>
          <a:p>
            <a:pPr>
              <a:lnSpc>
                <a:spcPct val="200000"/>
              </a:lnSpc>
              <a:buFont typeface="Wingdings" pitchFamily="2" charset="2"/>
              <a:buChar char="Ø"/>
            </a:pPr>
            <a:r>
              <a:rPr lang="en-US" sz="2000" dirty="0">
                <a:solidFill>
                  <a:schemeClr val="tx1"/>
                </a:solidFill>
                <a:latin typeface="Constantia" pitchFamily="18" charset="0"/>
              </a:rPr>
              <a:t>The boss  promised to add more hours of work once he graduate.</a:t>
            </a:r>
          </a:p>
          <a:p>
            <a:pPr>
              <a:lnSpc>
                <a:spcPct val="200000"/>
              </a:lnSpc>
              <a:buFont typeface="Wingdings" pitchFamily="2" charset="2"/>
              <a:buChar char="Ø"/>
            </a:pPr>
            <a:r>
              <a:rPr lang="en-US" sz="2000" dirty="0">
                <a:solidFill>
                  <a:schemeClr val="tx1"/>
                </a:solidFill>
                <a:latin typeface="Constantia" pitchFamily="18" charset="0"/>
              </a:rPr>
              <a:t>Alex  seeks to achieve independence in his living and this will be facilitated by his learning of social  skills and ability to convey problems to his colleagues.</a:t>
            </a:r>
          </a:p>
          <a:p>
            <a:pPr>
              <a:lnSpc>
                <a:spcPct val="200000"/>
              </a:lnSpc>
              <a:buNone/>
            </a:pPr>
            <a:endParaRPr lang="en-US" sz="2000" dirty="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188" y="166255"/>
            <a:ext cx="8596668" cy="581891"/>
          </a:xfrm>
        </p:spPr>
        <p:txBody>
          <a:bodyPr>
            <a:normAutofit fontScale="90000"/>
          </a:bodyPr>
          <a:lstStyle/>
          <a:p>
            <a:pPr algn="ctr"/>
            <a:r>
              <a:rPr lang="en-US" dirty="0">
                <a:solidFill>
                  <a:srgbClr val="00B050"/>
                </a:solidFill>
              </a:rPr>
              <a:t>A Transition Plan for Alex Cont…</a:t>
            </a:r>
          </a:p>
        </p:txBody>
      </p:sp>
      <p:sp>
        <p:nvSpPr>
          <p:cNvPr id="3" name="Content Placeholder 2"/>
          <p:cNvSpPr>
            <a:spLocks noGrp="1"/>
          </p:cNvSpPr>
          <p:nvPr>
            <p:ph idx="1"/>
          </p:nvPr>
        </p:nvSpPr>
        <p:spPr>
          <a:xfrm>
            <a:off x="180109" y="1122218"/>
            <a:ext cx="11734800" cy="5486399"/>
          </a:xfrm>
        </p:spPr>
        <p:txBody>
          <a:bodyPr>
            <a:normAutofit/>
          </a:bodyPr>
          <a:lstStyle/>
          <a:p>
            <a:pPr>
              <a:lnSpc>
                <a:spcPct val="200000"/>
              </a:lnSpc>
              <a:buFont typeface="Wingdings" pitchFamily="2" charset="2"/>
              <a:buChar char="Ø"/>
            </a:pPr>
            <a:r>
              <a:rPr lang="en-US" sz="2000" dirty="0">
                <a:solidFill>
                  <a:schemeClr val="tx1"/>
                </a:solidFill>
                <a:latin typeface="Constantia" pitchFamily="18" charset="0"/>
              </a:rPr>
              <a:t>Since the transition goals for Alex are in place, certain services are necessary to help him achieve them.</a:t>
            </a:r>
          </a:p>
          <a:p>
            <a:pPr>
              <a:lnSpc>
                <a:spcPct val="200000"/>
              </a:lnSpc>
              <a:buFont typeface="Wingdings" pitchFamily="2" charset="2"/>
              <a:buChar char="Ø"/>
            </a:pPr>
            <a:r>
              <a:rPr lang="en-US" sz="2000" dirty="0">
                <a:solidFill>
                  <a:schemeClr val="tx1"/>
                </a:solidFill>
                <a:latin typeface="Constantia" pitchFamily="18" charset="0"/>
              </a:rPr>
              <a:t>These services include: </a:t>
            </a:r>
          </a:p>
          <a:p>
            <a:pPr>
              <a:lnSpc>
                <a:spcPct val="200000"/>
              </a:lnSpc>
              <a:buFont typeface="Wingdings" pitchFamily="2" charset="2"/>
              <a:buChar char="Ø"/>
            </a:pPr>
            <a:r>
              <a:rPr lang="en-US" sz="2000" dirty="0">
                <a:solidFill>
                  <a:schemeClr val="tx1"/>
                </a:solidFill>
                <a:latin typeface="Constantia" pitchFamily="18" charset="0"/>
              </a:rPr>
              <a:t>Instructions from the community and class to sharpen his social, academic, and vocational skills.</a:t>
            </a:r>
          </a:p>
          <a:p>
            <a:pPr>
              <a:lnSpc>
                <a:spcPct val="200000"/>
              </a:lnSpc>
              <a:buFont typeface="Wingdings" pitchFamily="2" charset="2"/>
              <a:buChar char="Ø"/>
            </a:pPr>
            <a:r>
              <a:rPr lang="en-US" sz="2000" dirty="0">
                <a:solidFill>
                  <a:schemeClr val="tx1"/>
                </a:solidFill>
                <a:latin typeface="Constantia" pitchFamily="18" charset="0"/>
              </a:rPr>
              <a:t>Community service of data entry and spreadsheet development in an office setting.</a:t>
            </a:r>
          </a:p>
          <a:p>
            <a:pPr>
              <a:lnSpc>
                <a:spcPct val="200000"/>
              </a:lnSpc>
              <a:buFont typeface="Wingdings" pitchFamily="2" charset="2"/>
              <a:buChar char="Ø"/>
            </a:pPr>
            <a:r>
              <a:rPr lang="en-US" sz="2000" dirty="0">
                <a:solidFill>
                  <a:schemeClr val="tx1"/>
                </a:solidFill>
                <a:latin typeface="Constantia" pitchFamily="18" charset="0"/>
              </a:rPr>
              <a:t>He also receives career guidance by being provided with an opportunity to develop his communication skills while his mother is providing him with other skills.</a:t>
            </a:r>
          </a:p>
          <a:p>
            <a:pPr>
              <a:lnSpc>
                <a:spcPct val="200000"/>
              </a:lnSpc>
              <a:buFont typeface="Wingdings" pitchFamily="2" charset="2"/>
              <a:buChar char="Ø"/>
            </a:pPr>
            <a:endParaRPr lang="en-US" sz="2000" dirty="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2" y="180109"/>
            <a:ext cx="8596668" cy="734291"/>
          </a:xfrm>
        </p:spPr>
        <p:txBody>
          <a:bodyPr>
            <a:normAutofit fontScale="90000"/>
          </a:bodyPr>
          <a:lstStyle/>
          <a:p>
            <a:pPr algn="ctr"/>
            <a:r>
              <a:rPr lang="en-US" dirty="0">
                <a:solidFill>
                  <a:srgbClr val="00B050"/>
                </a:solidFill>
              </a:rPr>
              <a:t>Strategies that Promote Successful Transitions </a:t>
            </a:r>
          </a:p>
        </p:txBody>
      </p:sp>
      <p:sp>
        <p:nvSpPr>
          <p:cNvPr id="3" name="Content Placeholder 2"/>
          <p:cNvSpPr>
            <a:spLocks noGrp="1"/>
          </p:cNvSpPr>
          <p:nvPr>
            <p:ph idx="1"/>
          </p:nvPr>
        </p:nvSpPr>
        <p:spPr>
          <a:xfrm>
            <a:off x="290945" y="1149927"/>
            <a:ext cx="11485419" cy="5486400"/>
          </a:xfrm>
        </p:spPr>
        <p:txBody>
          <a:bodyPr>
            <a:normAutofit fontScale="92500" lnSpcReduction="10000"/>
          </a:bodyPr>
          <a:lstStyle/>
          <a:p>
            <a:pPr>
              <a:lnSpc>
                <a:spcPct val="200000"/>
              </a:lnSpc>
              <a:buFont typeface="Wingdings" pitchFamily="2" charset="2"/>
              <a:buChar char="Ø"/>
            </a:pPr>
            <a:r>
              <a:rPr lang="en-US" sz="2000" dirty="0">
                <a:solidFill>
                  <a:schemeClr val="tx1"/>
                </a:solidFill>
                <a:latin typeface="Constantia" pitchFamily="18" charset="0"/>
              </a:rPr>
              <a:t>Research indicates that students with disabilities who attend school have a poor completion when compared with their normal counterparts.</a:t>
            </a:r>
          </a:p>
          <a:p>
            <a:pPr>
              <a:lnSpc>
                <a:spcPct val="200000"/>
              </a:lnSpc>
              <a:buFont typeface="Wingdings" pitchFamily="2" charset="2"/>
              <a:buChar char="Ø"/>
            </a:pPr>
            <a:r>
              <a:rPr lang="en-US" sz="2000" dirty="0">
                <a:solidFill>
                  <a:schemeClr val="tx1"/>
                </a:solidFill>
                <a:latin typeface="Constantia" pitchFamily="18" charset="0"/>
              </a:rPr>
              <a:t>IEP programs can devise effective strategies to promote transition across the various education institutions.</a:t>
            </a:r>
          </a:p>
          <a:p>
            <a:pPr>
              <a:lnSpc>
                <a:spcPct val="200000"/>
              </a:lnSpc>
              <a:buFont typeface="Wingdings" pitchFamily="2" charset="2"/>
              <a:buChar char="Ø"/>
            </a:pPr>
            <a:r>
              <a:rPr lang="en-US" sz="2000" dirty="0">
                <a:solidFill>
                  <a:schemeClr val="tx1"/>
                </a:solidFill>
                <a:latin typeface="Constantia" pitchFamily="18" charset="0"/>
              </a:rPr>
              <a:t>Strategies that will provide the student with skills necessary for successful completion of education.</a:t>
            </a:r>
          </a:p>
          <a:p>
            <a:pPr>
              <a:lnSpc>
                <a:spcPct val="200000"/>
              </a:lnSpc>
              <a:buFont typeface="Wingdings" pitchFamily="2" charset="2"/>
              <a:buChar char="Ø"/>
            </a:pPr>
            <a:r>
              <a:rPr lang="en-US" sz="2000" dirty="0">
                <a:solidFill>
                  <a:schemeClr val="tx1"/>
                </a:solidFill>
                <a:latin typeface="Constantia" pitchFamily="18" charset="0"/>
              </a:rPr>
              <a:t>Some of these strategies include:</a:t>
            </a:r>
          </a:p>
          <a:p>
            <a:pPr marL="800100" lvl="1" indent="-342900">
              <a:lnSpc>
                <a:spcPct val="200000"/>
              </a:lnSpc>
              <a:buFont typeface="+mj-lt"/>
              <a:buAutoNum type="arabicParenR"/>
            </a:pPr>
            <a:r>
              <a:rPr lang="en-US" dirty="0">
                <a:solidFill>
                  <a:schemeClr val="tx1"/>
                </a:solidFill>
                <a:latin typeface="Constantia" pitchFamily="18" charset="0"/>
              </a:rPr>
              <a:t>Teaching them to use assistive technology.</a:t>
            </a:r>
          </a:p>
          <a:p>
            <a:pPr marL="800100" lvl="1" indent="-342900">
              <a:lnSpc>
                <a:spcPct val="200000"/>
              </a:lnSpc>
              <a:buFont typeface="+mj-lt"/>
              <a:buAutoNum type="arabicParenR"/>
            </a:pPr>
            <a:r>
              <a:rPr lang="en-US" dirty="0">
                <a:solidFill>
                  <a:schemeClr val="tx1"/>
                </a:solidFill>
                <a:latin typeface="Constantia" pitchFamily="18" charset="0"/>
              </a:rPr>
              <a:t>Education regarding their disabilities and strengths</a:t>
            </a:r>
          </a:p>
          <a:p>
            <a:pPr marL="800100" lvl="1" indent="-342900">
              <a:lnSpc>
                <a:spcPct val="200000"/>
              </a:lnSpc>
              <a:buFont typeface="+mj-lt"/>
              <a:buAutoNum type="arabicParenR"/>
            </a:pPr>
            <a:r>
              <a:rPr lang="en-US" dirty="0">
                <a:solidFill>
                  <a:schemeClr val="tx1"/>
                </a:solidFill>
                <a:latin typeface="Constantia" pitchFamily="18" charset="0"/>
              </a:rPr>
              <a:t>Explicit training on learning and organizational skills.</a:t>
            </a:r>
          </a:p>
          <a:p>
            <a:pPr marL="0" lvl="2" indent="-342900">
              <a:lnSpc>
                <a:spcPct val="200000"/>
              </a:lnSpc>
              <a:buFont typeface="Wingdings" pitchFamily="2" charset="2"/>
              <a:buChar char="Ø"/>
            </a:pPr>
            <a:endParaRPr lang="en-US" sz="1600" dirty="0">
              <a:latin typeface="Constantia" pitchFamily="18" charset="0"/>
            </a:endParaRPr>
          </a:p>
        </p:txBody>
      </p:sp>
      <p:pic>
        <p:nvPicPr>
          <p:cNvPr id="6" name="Picture 2" descr="C:\Users\dan\Documents\A-teachers-journey-with-student-self-advocacy.jpg"/>
          <p:cNvPicPr>
            <a:picLocks noChangeAspect="1" noChangeArrowheads="1"/>
          </p:cNvPicPr>
          <p:nvPr/>
        </p:nvPicPr>
        <p:blipFill>
          <a:blip r:embed="rId3"/>
          <a:srcRect/>
          <a:stretch>
            <a:fillRect/>
          </a:stretch>
        </p:blipFill>
        <p:spPr bwMode="auto">
          <a:xfrm>
            <a:off x="7803295" y="4257390"/>
            <a:ext cx="4201308" cy="2600610"/>
          </a:xfrm>
          <a:prstGeom prst="rect">
            <a:avLst/>
          </a:prstGeom>
          <a:noFill/>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746" y="249382"/>
            <a:ext cx="10931236" cy="692727"/>
          </a:xfrm>
        </p:spPr>
        <p:txBody>
          <a:bodyPr>
            <a:normAutofit fontScale="90000"/>
          </a:bodyPr>
          <a:lstStyle/>
          <a:p>
            <a:pPr algn="ctr"/>
            <a:r>
              <a:rPr lang="en-US" dirty="0">
                <a:solidFill>
                  <a:srgbClr val="00B050"/>
                </a:solidFill>
              </a:rPr>
              <a:t>Strategies that Promote Successful Transitions Cont… </a:t>
            </a:r>
          </a:p>
        </p:txBody>
      </p:sp>
      <p:sp>
        <p:nvSpPr>
          <p:cNvPr id="3" name="Content Placeholder 2"/>
          <p:cNvSpPr>
            <a:spLocks noGrp="1"/>
          </p:cNvSpPr>
          <p:nvPr>
            <p:ph idx="1"/>
          </p:nvPr>
        </p:nvSpPr>
        <p:spPr>
          <a:xfrm>
            <a:off x="221673" y="1246909"/>
            <a:ext cx="11651671" cy="5361709"/>
          </a:xfrm>
        </p:spPr>
        <p:txBody>
          <a:bodyPr>
            <a:normAutofit fontScale="92500" lnSpcReduction="20000"/>
          </a:bodyPr>
          <a:lstStyle/>
          <a:p>
            <a:pPr>
              <a:lnSpc>
                <a:spcPct val="200000"/>
              </a:lnSpc>
              <a:buNone/>
            </a:pPr>
            <a:r>
              <a:rPr lang="en-US" sz="2000" u="sng" dirty="0">
                <a:solidFill>
                  <a:srgbClr val="00B050"/>
                </a:solidFill>
                <a:latin typeface="Constantia" pitchFamily="18" charset="0"/>
              </a:rPr>
              <a:t>Use of Assistive Technology</a:t>
            </a:r>
            <a:endParaRPr lang="en-US" sz="2000" dirty="0">
              <a:solidFill>
                <a:schemeClr val="tx1"/>
              </a:solidFill>
              <a:latin typeface="Constantia" pitchFamily="18" charset="0"/>
            </a:endParaRPr>
          </a:p>
          <a:p>
            <a:pPr>
              <a:lnSpc>
                <a:spcPct val="200000"/>
              </a:lnSpc>
              <a:buFont typeface="Wingdings" pitchFamily="2" charset="2"/>
              <a:buChar char="Ø"/>
            </a:pPr>
            <a:r>
              <a:rPr lang="en-US" sz="2000" dirty="0">
                <a:solidFill>
                  <a:schemeClr val="tx1"/>
                </a:solidFill>
                <a:latin typeface="Constantia" pitchFamily="18" charset="0"/>
              </a:rPr>
              <a:t>Training them to use technology  improves  the rate of their success in College.</a:t>
            </a:r>
          </a:p>
          <a:p>
            <a:pPr>
              <a:lnSpc>
                <a:spcPct val="200000"/>
              </a:lnSpc>
              <a:buFont typeface="Wingdings" pitchFamily="2" charset="2"/>
              <a:buChar char="Ø"/>
            </a:pPr>
            <a:r>
              <a:rPr lang="en-US" sz="2000" dirty="0">
                <a:solidFill>
                  <a:schemeClr val="tx1"/>
                </a:solidFill>
                <a:latin typeface="Constantia" pitchFamily="18" charset="0"/>
              </a:rPr>
              <a:t>Technology products are selected and demonstrations done to benefit the students in transition plan.</a:t>
            </a:r>
          </a:p>
          <a:p>
            <a:pPr>
              <a:lnSpc>
                <a:spcPct val="200000"/>
              </a:lnSpc>
              <a:buNone/>
            </a:pPr>
            <a:r>
              <a:rPr lang="en-US" sz="2000" u="sng" dirty="0">
                <a:solidFill>
                  <a:srgbClr val="00B050"/>
                </a:solidFill>
                <a:latin typeface="Constantia" pitchFamily="18" charset="0"/>
              </a:rPr>
              <a:t>Education on their Disability and Strengths</a:t>
            </a:r>
          </a:p>
          <a:p>
            <a:pPr>
              <a:lnSpc>
                <a:spcPct val="200000"/>
              </a:lnSpc>
              <a:buFont typeface="Wingdings" pitchFamily="2" charset="2"/>
              <a:buChar char="Ø"/>
            </a:pPr>
            <a:r>
              <a:rPr lang="en-US" sz="2000" dirty="0">
                <a:solidFill>
                  <a:schemeClr val="tx1"/>
                </a:solidFill>
                <a:latin typeface="Constantia" pitchFamily="18" charset="0"/>
              </a:rPr>
              <a:t>Students will need this information to be able to cope with life in college.</a:t>
            </a:r>
          </a:p>
          <a:p>
            <a:pPr>
              <a:lnSpc>
                <a:spcPct val="200000"/>
              </a:lnSpc>
              <a:buFont typeface="Wingdings" pitchFamily="2" charset="2"/>
              <a:buChar char="Ø"/>
            </a:pPr>
            <a:r>
              <a:rPr lang="en-US" sz="2000" dirty="0">
                <a:solidFill>
                  <a:schemeClr val="tx1"/>
                </a:solidFill>
                <a:latin typeface="Constantia" pitchFamily="18" charset="0"/>
              </a:rPr>
              <a:t>The information allow them to make choices of room.</a:t>
            </a:r>
            <a:endParaRPr lang="en-US" sz="2000" u="sng" dirty="0">
              <a:solidFill>
                <a:srgbClr val="00B050"/>
              </a:solidFill>
              <a:latin typeface="Constantia" pitchFamily="18" charset="0"/>
            </a:endParaRPr>
          </a:p>
          <a:p>
            <a:pPr>
              <a:lnSpc>
                <a:spcPct val="200000"/>
              </a:lnSpc>
              <a:buNone/>
            </a:pPr>
            <a:r>
              <a:rPr lang="en-US" sz="2000" u="sng" dirty="0">
                <a:solidFill>
                  <a:srgbClr val="00B050"/>
                </a:solidFill>
                <a:latin typeface="Constantia" pitchFamily="18" charset="0"/>
              </a:rPr>
              <a:t>Training on learning and organizational skills</a:t>
            </a:r>
          </a:p>
          <a:p>
            <a:pPr>
              <a:lnSpc>
                <a:spcPct val="220000"/>
              </a:lnSpc>
              <a:buFont typeface="Wingdings" pitchFamily="2" charset="2"/>
              <a:buChar char="Ø"/>
            </a:pPr>
            <a:r>
              <a:rPr lang="en-US" sz="2000" dirty="0">
                <a:solidFill>
                  <a:schemeClr val="tx1"/>
                </a:solidFill>
                <a:latin typeface="Constantia" pitchFamily="18" charset="0"/>
              </a:rPr>
              <a:t>Such skills in include note taking, time management, test preparation among others</a:t>
            </a:r>
          </a:p>
          <a:p>
            <a:pPr>
              <a:lnSpc>
                <a:spcPct val="200000"/>
              </a:lnSpc>
              <a:buNone/>
            </a:pPr>
            <a:endParaRPr lang="en-US" sz="2000" dirty="0">
              <a:solidFill>
                <a:schemeClr val="tx1"/>
              </a:solidFill>
              <a:latin typeface="Constantia" pitchFamily="18" charset="0"/>
            </a:endParaRPr>
          </a:p>
          <a:p>
            <a:pPr>
              <a:lnSpc>
                <a:spcPct val="200000"/>
              </a:lnSpc>
              <a:buNone/>
            </a:pPr>
            <a:endParaRPr lang="en-US" sz="2000" dirty="0">
              <a:solidFill>
                <a:schemeClr val="tx1"/>
              </a:solidFill>
              <a:latin typeface="Constantia" pitchFamily="18" charset="0"/>
            </a:endParaRPr>
          </a:p>
          <a:p>
            <a:pPr>
              <a:lnSpc>
                <a:spcPct val="200000"/>
              </a:lnSpc>
              <a:buNone/>
            </a:pPr>
            <a:endParaRPr lang="en-US" sz="2000" dirty="0">
              <a:solidFill>
                <a:schemeClr val="tx1"/>
              </a:solidFill>
              <a:latin typeface="Constantia" pitchFamily="18" charset="0"/>
            </a:endParaRPr>
          </a:p>
          <a:p>
            <a:pPr>
              <a:lnSpc>
                <a:spcPct val="200000"/>
              </a:lnSpc>
              <a:buNone/>
            </a:pPr>
            <a:endParaRPr lang="en-US" sz="2000" dirty="0">
              <a:solidFill>
                <a:schemeClr val="tx1"/>
              </a:solidFill>
              <a:latin typeface="Constantia" pitchFamily="18"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61" y="374073"/>
            <a:ext cx="10350883" cy="692727"/>
          </a:xfrm>
        </p:spPr>
        <p:txBody>
          <a:bodyPr>
            <a:normAutofit/>
          </a:bodyPr>
          <a:lstStyle/>
          <a:p>
            <a:pPr algn="ctr"/>
            <a:r>
              <a:rPr lang="en-US" dirty="0">
                <a:solidFill>
                  <a:srgbClr val="00B050"/>
                </a:solidFill>
              </a:rPr>
              <a:t>Collaboration Strategies </a:t>
            </a:r>
          </a:p>
        </p:txBody>
      </p:sp>
      <p:sp>
        <p:nvSpPr>
          <p:cNvPr id="3" name="Content Placeholder 2"/>
          <p:cNvSpPr>
            <a:spLocks noGrp="1"/>
          </p:cNvSpPr>
          <p:nvPr>
            <p:ph idx="1"/>
          </p:nvPr>
        </p:nvSpPr>
        <p:spPr>
          <a:xfrm>
            <a:off x="290945" y="1343891"/>
            <a:ext cx="11610109" cy="5306291"/>
          </a:xfrm>
        </p:spPr>
        <p:txBody>
          <a:bodyPr>
            <a:normAutofit/>
          </a:bodyPr>
          <a:lstStyle/>
          <a:p>
            <a:pPr>
              <a:lnSpc>
                <a:spcPct val="200000"/>
              </a:lnSpc>
              <a:buFont typeface="Wingdings" pitchFamily="2" charset="2"/>
              <a:buChar char="Ø"/>
            </a:pPr>
            <a:r>
              <a:rPr lang="en-US" sz="2000" dirty="0">
                <a:solidFill>
                  <a:schemeClr val="tx1"/>
                </a:solidFill>
                <a:latin typeface="Constantia" pitchFamily="18" charset="0"/>
              </a:rPr>
              <a:t>The most effective IEPs are drafted collaboratively by the team who support and trust each other.</a:t>
            </a:r>
          </a:p>
          <a:p>
            <a:pPr>
              <a:lnSpc>
                <a:spcPct val="200000"/>
              </a:lnSpc>
              <a:buFont typeface="Wingdings" pitchFamily="2" charset="2"/>
              <a:buChar char="Ø"/>
            </a:pPr>
            <a:r>
              <a:rPr lang="en-US" sz="2000" dirty="0">
                <a:solidFill>
                  <a:schemeClr val="tx1"/>
                </a:solidFill>
                <a:latin typeface="Constantia" pitchFamily="18" charset="0"/>
              </a:rPr>
              <a:t>The special education teacher and parent of the kid are the most crucial members of this team.</a:t>
            </a:r>
          </a:p>
          <a:p>
            <a:pPr>
              <a:lnSpc>
                <a:spcPct val="200000"/>
              </a:lnSpc>
              <a:buFont typeface="Wingdings" pitchFamily="2" charset="2"/>
              <a:buChar char="Ø"/>
            </a:pPr>
            <a:r>
              <a:rPr lang="en-US" sz="2000" dirty="0">
                <a:solidFill>
                  <a:schemeClr val="tx1"/>
                </a:solidFill>
                <a:latin typeface="Constantia" pitchFamily="18" charset="0"/>
              </a:rPr>
              <a:t>If they work collaboratively, they can provide a powerful framework that will facilitate the success  of the child.</a:t>
            </a:r>
          </a:p>
          <a:p>
            <a:pPr>
              <a:lnSpc>
                <a:spcPct val="200000"/>
              </a:lnSpc>
              <a:buFont typeface="Wingdings" pitchFamily="2" charset="2"/>
              <a:buChar char="Ø"/>
            </a:pPr>
            <a:r>
              <a:rPr lang="en-US" sz="2000" dirty="0">
                <a:solidFill>
                  <a:schemeClr val="tx1"/>
                </a:solidFill>
                <a:latin typeface="Constantia" pitchFamily="18" charset="0"/>
              </a:rPr>
              <a:t>The collaborative strategies include:</a:t>
            </a:r>
          </a:p>
          <a:p>
            <a:pPr marL="857250" lvl="1" indent="-457200">
              <a:lnSpc>
                <a:spcPct val="200000"/>
              </a:lnSpc>
              <a:buFont typeface="+mj-lt"/>
              <a:buAutoNum type="arabicParenR"/>
            </a:pPr>
            <a:r>
              <a:rPr lang="en-US" dirty="0">
                <a:solidFill>
                  <a:schemeClr val="tx1"/>
                </a:solidFill>
                <a:latin typeface="Constantia" pitchFamily="18" charset="0"/>
              </a:rPr>
              <a:t>Being conscious of time limitations and preparing before meetings.</a:t>
            </a:r>
          </a:p>
          <a:p>
            <a:pPr marL="857250" lvl="1" indent="-457200">
              <a:lnSpc>
                <a:spcPct val="200000"/>
              </a:lnSpc>
              <a:buFont typeface="+mj-lt"/>
              <a:buAutoNum type="arabicParenR"/>
            </a:pPr>
            <a:r>
              <a:rPr lang="en-US" dirty="0">
                <a:solidFill>
                  <a:schemeClr val="tx1"/>
                </a:solidFill>
                <a:latin typeface="Constantia" pitchFamily="18" charset="0"/>
              </a:rPr>
              <a:t>Treating each of the team members like the expert they are.</a:t>
            </a:r>
          </a:p>
          <a:p>
            <a:pPr marL="857250" lvl="1" indent="-457200">
              <a:lnSpc>
                <a:spcPct val="200000"/>
              </a:lnSpc>
              <a:buFont typeface="+mj-lt"/>
              <a:buAutoNum type="arabicParenR"/>
            </a:pPr>
            <a:r>
              <a:rPr lang="en-US" dirty="0">
                <a:solidFill>
                  <a:schemeClr val="tx1"/>
                </a:solidFill>
                <a:latin typeface="Constantia" pitchFamily="18" charset="0"/>
              </a:rPr>
              <a:t>Understanding the rationale of behavioral goals.</a:t>
            </a:r>
          </a:p>
        </p:txBody>
      </p:sp>
      <p:pic>
        <p:nvPicPr>
          <p:cNvPr id="6" name="Picture 2" descr="C:\Users\dan\Documents\cou2_03_venn.jpg"/>
          <p:cNvPicPr>
            <a:picLocks noChangeAspect="1" noChangeArrowheads="1"/>
          </p:cNvPicPr>
          <p:nvPr/>
        </p:nvPicPr>
        <p:blipFill>
          <a:blip r:embed="rId3"/>
          <a:srcRect/>
          <a:stretch>
            <a:fillRect/>
          </a:stretch>
        </p:blipFill>
        <p:spPr bwMode="auto">
          <a:xfrm>
            <a:off x="7689273" y="3512820"/>
            <a:ext cx="4239490" cy="3345180"/>
          </a:xfrm>
          <a:prstGeom prst="rect">
            <a:avLst/>
          </a:prstGeom>
          <a:noFill/>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170" y="207818"/>
            <a:ext cx="8596668" cy="665018"/>
          </a:xfrm>
        </p:spPr>
        <p:txBody>
          <a:bodyPr/>
          <a:lstStyle/>
          <a:p>
            <a:pPr algn="ctr"/>
            <a:r>
              <a:rPr lang="en-US" dirty="0">
                <a:solidFill>
                  <a:srgbClr val="00B050"/>
                </a:solidFill>
              </a:rPr>
              <a:t>Collaboration Strategies Cont…</a:t>
            </a:r>
          </a:p>
        </p:txBody>
      </p:sp>
      <p:sp>
        <p:nvSpPr>
          <p:cNvPr id="3" name="Content Placeholder 2"/>
          <p:cNvSpPr>
            <a:spLocks noGrp="1"/>
          </p:cNvSpPr>
          <p:nvPr>
            <p:ph idx="1"/>
          </p:nvPr>
        </p:nvSpPr>
        <p:spPr>
          <a:xfrm>
            <a:off x="166255" y="997527"/>
            <a:ext cx="11804071" cy="5527964"/>
          </a:xfrm>
        </p:spPr>
        <p:txBody>
          <a:bodyPr>
            <a:normAutofit/>
          </a:bodyPr>
          <a:lstStyle/>
          <a:p>
            <a:pPr>
              <a:lnSpc>
                <a:spcPct val="200000"/>
              </a:lnSpc>
              <a:buFont typeface="Wingdings" pitchFamily="2" charset="2"/>
              <a:buChar char="Ø"/>
            </a:pPr>
            <a:r>
              <a:rPr lang="en-US" sz="2000" dirty="0">
                <a:solidFill>
                  <a:schemeClr val="tx1"/>
                </a:solidFill>
                <a:latin typeface="Constantia" pitchFamily="18" charset="0"/>
              </a:rPr>
              <a:t>Early preparation of the IEP document gives more time to discuss areas of concern at the time of the meeting.</a:t>
            </a:r>
          </a:p>
          <a:p>
            <a:pPr>
              <a:lnSpc>
                <a:spcPct val="200000"/>
              </a:lnSpc>
              <a:buFont typeface="Wingdings" pitchFamily="2" charset="2"/>
              <a:buChar char="Ø"/>
            </a:pPr>
            <a:r>
              <a:rPr lang="en-US" sz="2000" dirty="0">
                <a:solidFill>
                  <a:schemeClr val="tx1"/>
                </a:solidFill>
                <a:latin typeface="Constantia" pitchFamily="18" charset="0"/>
              </a:rPr>
              <a:t>Prior  communication before the time of the meeting gives each member an idea of the objectives to be discussed.</a:t>
            </a:r>
          </a:p>
          <a:p>
            <a:pPr>
              <a:lnSpc>
                <a:spcPct val="200000"/>
              </a:lnSpc>
              <a:buFont typeface="Wingdings" pitchFamily="2" charset="2"/>
              <a:buChar char="Ø"/>
            </a:pPr>
            <a:r>
              <a:rPr lang="en-US" sz="2000" dirty="0">
                <a:solidFill>
                  <a:schemeClr val="tx1"/>
                </a:solidFill>
                <a:latin typeface="Constantia" pitchFamily="18" charset="0"/>
              </a:rPr>
              <a:t>Contention may arise when the teacher and the parent fail to understand that they are equally qualified to attend to the kid.</a:t>
            </a:r>
          </a:p>
          <a:p>
            <a:pPr>
              <a:lnSpc>
                <a:spcPct val="200000"/>
              </a:lnSpc>
              <a:buFont typeface="Wingdings" pitchFamily="2" charset="2"/>
              <a:buChar char="Ø"/>
            </a:pPr>
            <a:r>
              <a:rPr lang="en-US" sz="2000" dirty="0">
                <a:solidFill>
                  <a:schemeClr val="tx1"/>
                </a:solidFill>
                <a:latin typeface="Constantia" pitchFamily="18" charset="0"/>
              </a:rPr>
              <a:t>They should both collaborate and accept the expertise of each other to achieve the best for the child.</a:t>
            </a:r>
          </a:p>
          <a:p>
            <a:pPr>
              <a:lnSpc>
                <a:spcPct val="200000"/>
              </a:lnSpc>
              <a:buFont typeface="Wingdings" pitchFamily="2" charset="2"/>
              <a:buChar char="Ø"/>
            </a:pPr>
            <a:r>
              <a:rPr lang="en-US" sz="2000" dirty="0">
                <a:solidFill>
                  <a:schemeClr val="tx1"/>
                </a:solidFill>
                <a:latin typeface="Constantia" pitchFamily="18" charset="0"/>
              </a:rPr>
              <a:t>The IEP team should collaboratively execute behavioral support plans for the kid</a:t>
            </a: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443" y="207818"/>
            <a:ext cx="8596668" cy="720437"/>
          </a:xfrm>
        </p:spPr>
        <p:txBody>
          <a:bodyPr>
            <a:normAutofit/>
          </a:bodyPr>
          <a:lstStyle/>
          <a:p>
            <a:pPr algn="ctr"/>
            <a:r>
              <a:rPr lang="en-US" dirty="0">
                <a:solidFill>
                  <a:srgbClr val="00B050"/>
                </a:solidFill>
              </a:rPr>
              <a:t>Conclusion</a:t>
            </a:r>
          </a:p>
        </p:txBody>
      </p:sp>
      <p:sp>
        <p:nvSpPr>
          <p:cNvPr id="3" name="Content Placeholder 2"/>
          <p:cNvSpPr>
            <a:spLocks noGrp="1"/>
          </p:cNvSpPr>
          <p:nvPr>
            <p:ph idx="1"/>
          </p:nvPr>
        </p:nvSpPr>
        <p:spPr>
          <a:xfrm>
            <a:off x="332509" y="1052945"/>
            <a:ext cx="11651673" cy="5624946"/>
          </a:xfrm>
        </p:spPr>
        <p:txBody>
          <a:bodyPr>
            <a:normAutofit fontScale="92500" lnSpcReduction="10000"/>
          </a:bodyPr>
          <a:lstStyle/>
          <a:p>
            <a:pPr>
              <a:lnSpc>
                <a:spcPct val="200000"/>
              </a:lnSpc>
              <a:buFont typeface="Wingdings" pitchFamily="2" charset="2"/>
              <a:buChar char="Ø"/>
            </a:pPr>
            <a:r>
              <a:rPr lang="en-US" sz="2000" dirty="0">
                <a:solidFill>
                  <a:schemeClr val="tx1"/>
                </a:solidFill>
                <a:latin typeface="Constantia" pitchFamily="18" charset="0"/>
              </a:rPr>
              <a:t>Alex demonstrates a good case scenario of how a child in IEP program should be handled.</a:t>
            </a:r>
          </a:p>
          <a:p>
            <a:pPr>
              <a:lnSpc>
                <a:spcPct val="200000"/>
              </a:lnSpc>
              <a:buFont typeface="Wingdings" pitchFamily="2" charset="2"/>
              <a:buChar char="Ø"/>
            </a:pPr>
            <a:r>
              <a:rPr lang="en-US" sz="2000" dirty="0">
                <a:solidFill>
                  <a:schemeClr val="tx1"/>
                </a:solidFill>
                <a:latin typeface="Constantia" pitchFamily="18" charset="0"/>
              </a:rPr>
              <a:t>The </a:t>
            </a:r>
            <a:r>
              <a:rPr lang="en-US" sz="2000">
                <a:solidFill>
                  <a:schemeClr val="tx1"/>
                </a:solidFill>
                <a:latin typeface="Constantia" pitchFamily="18" charset="0"/>
              </a:rPr>
              <a:t>IDEA showcase </a:t>
            </a:r>
            <a:r>
              <a:rPr lang="en-US" sz="2000" dirty="0">
                <a:solidFill>
                  <a:schemeClr val="tx1"/>
                </a:solidFill>
                <a:latin typeface="Constantia" pitchFamily="18" charset="0"/>
              </a:rPr>
              <a:t>the fundamental components to be presented in the IEP.</a:t>
            </a:r>
          </a:p>
          <a:p>
            <a:pPr>
              <a:lnSpc>
                <a:spcPct val="200000"/>
              </a:lnSpc>
              <a:buFont typeface="Wingdings" pitchFamily="2" charset="2"/>
              <a:buChar char="Ø"/>
            </a:pPr>
            <a:r>
              <a:rPr lang="en-US" sz="2000" dirty="0">
                <a:solidFill>
                  <a:schemeClr val="tx1"/>
                </a:solidFill>
                <a:latin typeface="Constantia" pitchFamily="18" charset="0"/>
              </a:rPr>
              <a:t>These components are transition goals and the services to achieve them.</a:t>
            </a:r>
          </a:p>
          <a:p>
            <a:pPr>
              <a:lnSpc>
                <a:spcPct val="200000"/>
              </a:lnSpc>
              <a:buFont typeface="Wingdings" pitchFamily="2" charset="2"/>
              <a:buChar char="Ø"/>
            </a:pPr>
            <a:r>
              <a:rPr lang="en-US" sz="2000" dirty="0">
                <a:solidFill>
                  <a:schemeClr val="tx1"/>
                </a:solidFill>
                <a:latin typeface="Constantia" pitchFamily="18" charset="0"/>
              </a:rPr>
              <a:t>There also ought to be strategies to  ensure successful transitions as well as the collaborative strategies when working with  the IEP team</a:t>
            </a:r>
          </a:p>
          <a:p>
            <a:pPr>
              <a:lnSpc>
                <a:spcPct val="200000"/>
              </a:lnSpc>
              <a:buFont typeface="Wingdings" pitchFamily="2" charset="2"/>
              <a:buChar char="Ø"/>
            </a:pPr>
            <a:r>
              <a:rPr lang="en-US" sz="2000" dirty="0">
                <a:solidFill>
                  <a:schemeClr val="tx1"/>
                </a:solidFill>
                <a:latin typeface="Constantia" pitchFamily="18" charset="0"/>
              </a:rPr>
              <a:t>The strategies for successful transition plans include assistive technology, explicit education on learning and organization skills, and fostering awareness on the disabilities and the strengths</a:t>
            </a:r>
          </a:p>
          <a:p>
            <a:pPr>
              <a:lnSpc>
                <a:spcPct val="200000"/>
              </a:lnSpc>
              <a:buFont typeface="Wingdings" pitchFamily="2" charset="2"/>
              <a:buChar char="Ø"/>
            </a:pPr>
            <a:r>
              <a:rPr lang="en-US" sz="2000" dirty="0">
                <a:solidFill>
                  <a:schemeClr val="tx1"/>
                </a:solidFill>
                <a:latin typeface="Constantia" pitchFamily="18" charset="0"/>
              </a:rPr>
              <a:t>Collaborative strategies include behavioral support patterns, preparation before meeting, and accepting the expertise contribution of each other</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534" y="193963"/>
            <a:ext cx="8596668" cy="637309"/>
          </a:xfrm>
        </p:spPr>
        <p:txBody>
          <a:bodyPr>
            <a:normAutofit fontScale="90000"/>
          </a:bodyPr>
          <a:lstStyle/>
          <a:p>
            <a:pPr algn="ctr"/>
            <a:r>
              <a:rPr lang="en-US" dirty="0">
                <a:solidFill>
                  <a:srgbClr val="00B050"/>
                </a:solidFill>
              </a:rPr>
              <a:t>References</a:t>
            </a:r>
          </a:p>
        </p:txBody>
      </p:sp>
      <p:sp>
        <p:nvSpPr>
          <p:cNvPr id="3" name="Content Placeholder 2"/>
          <p:cNvSpPr>
            <a:spLocks noGrp="1"/>
          </p:cNvSpPr>
          <p:nvPr>
            <p:ph idx="1"/>
          </p:nvPr>
        </p:nvSpPr>
        <p:spPr>
          <a:xfrm>
            <a:off x="235527" y="1011383"/>
            <a:ext cx="11734799" cy="5555672"/>
          </a:xfrm>
        </p:spPr>
        <p:txBody>
          <a:bodyPr>
            <a:normAutofit fontScale="92500" lnSpcReduction="10000"/>
          </a:bodyPr>
          <a:lstStyle/>
          <a:p>
            <a:pPr>
              <a:lnSpc>
                <a:spcPct val="200000"/>
              </a:lnSpc>
              <a:buFont typeface="Wingdings" pitchFamily="2" charset="2"/>
              <a:buChar char="Ø"/>
            </a:pPr>
            <a:r>
              <a:rPr lang="en-US" sz="2000" dirty="0">
                <a:solidFill>
                  <a:schemeClr val="tx1"/>
                </a:solidFill>
                <a:latin typeface="Constantia" pitchFamily="18" charset="0"/>
              </a:rPr>
              <a:t>Bateman, D. F., &amp; Bateman, C. F. (2014). </a:t>
            </a:r>
            <a:r>
              <a:rPr lang="en-US" sz="2000" i="1" dirty="0">
                <a:solidFill>
                  <a:schemeClr val="tx1"/>
                </a:solidFill>
                <a:latin typeface="Constantia" pitchFamily="18" charset="0"/>
              </a:rPr>
              <a:t>A principal's guide to special education</a:t>
            </a:r>
            <a:r>
              <a:rPr lang="en-US" sz="2000" dirty="0">
                <a:solidFill>
                  <a:schemeClr val="tx1"/>
                </a:solidFill>
                <a:latin typeface="Constantia" pitchFamily="18" charset="0"/>
              </a:rPr>
              <a:t>. Council for Exceptional Children.</a:t>
            </a:r>
          </a:p>
          <a:p>
            <a:pPr>
              <a:lnSpc>
                <a:spcPct val="200000"/>
              </a:lnSpc>
              <a:buFont typeface="Wingdings" pitchFamily="2" charset="2"/>
              <a:buChar char="Ø"/>
            </a:pPr>
            <a:r>
              <a:rPr lang="en-US" sz="2000" dirty="0">
                <a:solidFill>
                  <a:schemeClr val="tx1"/>
                </a:solidFill>
                <a:latin typeface="Constantia" pitchFamily="18" charset="0"/>
              </a:rPr>
              <a:t>Hamblet, E. C. (2014). Nine strategies to improve college transition planning for students with disabilities. Teaching Exceptional Children, 46(3), 53-59.</a:t>
            </a:r>
          </a:p>
          <a:p>
            <a:pPr>
              <a:lnSpc>
                <a:spcPct val="200000"/>
              </a:lnSpc>
              <a:buFont typeface="Wingdings" pitchFamily="2" charset="2"/>
              <a:buChar char="Ø"/>
            </a:pPr>
            <a:r>
              <a:rPr lang="en-US" sz="2000" dirty="0">
                <a:solidFill>
                  <a:schemeClr val="tx1"/>
                </a:solidFill>
                <a:latin typeface="Constantia" pitchFamily="18" charset="0"/>
              </a:rPr>
              <a:t>Lee, M. I. A., (n.d.). IEP Transition Planning: Preparing for Young Adulthood. Understood. Retrieved August 14, 2019 https://www.understood.org/en/school-learning/special-services/ieps/iep-transition-planning-preparing-for-young-adulthood</a:t>
            </a:r>
          </a:p>
          <a:p>
            <a:pPr>
              <a:lnSpc>
                <a:spcPct val="200000"/>
              </a:lnSpc>
              <a:buFont typeface="Wingdings" pitchFamily="2" charset="2"/>
              <a:buChar char="Ø"/>
            </a:pPr>
            <a:r>
              <a:rPr lang="en-US" sz="2000" dirty="0">
                <a:solidFill>
                  <a:schemeClr val="tx1"/>
                </a:solidFill>
                <a:latin typeface="Constantia" pitchFamily="18" charset="0"/>
              </a:rPr>
              <a:t>Osborne </a:t>
            </a:r>
            <a:r>
              <a:rPr lang="en-US" sz="2000" dirty="0" err="1">
                <a:solidFill>
                  <a:schemeClr val="tx1"/>
                </a:solidFill>
                <a:latin typeface="Constantia" pitchFamily="18" charset="0"/>
              </a:rPr>
              <a:t>Jr</a:t>
            </a:r>
            <a:r>
              <a:rPr lang="en-US" sz="2000" dirty="0">
                <a:solidFill>
                  <a:schemeClr val="tx1"/>
                </a:solidFill>
                <a:latin typeface="Constantia" pitchFamily="18" charset="0"/>
              </a:rPr>
              <a:t>, A. G., &amp; Russo, C. J. (2014). </a:t>
            </a:r>
            <a:r>
              <a:rPr lang="en-US" sz="2000" i="1" dirty="0">
                <a:solidFill>
                  <a:schemeClr val="tx1"/>
                </a:solidFill>
                <a:latin typeface="Constantia" pitchFamily="18" charset="0"/>
              </a:rPr>
              <a:t>Special education and the law: A guide for practitioners</a:t>
            </a:r>
            <a:r>
              <a:rPr lang="en-US" sz="2000" dirty="0">
                <a:solidFill>
                  <a:schemeClr val="tx1"/>
                </a:solidFill>
                <a:latin typeface="Constantia" pitchFamily="18" charset="0"/>
              </a:rPr>
              <a:t>. Corwin Press.</a:t>
            </a:r>
          </a:p>
          <a:p>
            <a:pPr>
              <a:lnSpc>
                <a:spcPct val="200000"/>
              </a:lnSpc>
              <a:buFont typeface="Wingdings" pitchFamily="2" charset="2"/>
              <a:buChar char="Ø"/>
            </a:pPr>
            <a:endParaRPr lang="en-US" sz="2000" dirty="0">
              <a:latin typeface="Constantia" pitchFamily="18" charset="0"/>
            </a:endParaRPr>
          </a:p>
          <a:p>
            <a:pPr>
              <a:lnSpc>
                <a:spcPct val="200000"/>
              </a:lnSpc>
              <a:buFont typeface="Wingdings" pitchFamily="2" charset="2"/>
              <a:buChar char="Ø"/>
            </a:pPr>
            <a:endParaRPr lang="en-US" sz="2000" dirty="0">
              <a:latin typeface="Constantia" pitchFamily="18" charset="0"/>
            </a:endParaRPr>
          </a:p>
          <a:p>
            <a:pPr>
              <a:lnSpc>
                <a:spcPct val="200000"/>
              </a:lnSpc>
              <a:buFont typeface="Wingdings" pitchFamily="2" charset="2"/>
              <a:buChar char="Ø"/>
            </a:pPr>
            <a:endParaRPr lang="en-US" sz="2000" dirty="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5036</TotalTime>
  <Words>2240</Words>
  <Application>Microsoft Office PowerPoint</Application>
  <PresentationFormat>Widescreen</PresentationFormat>
  <Paragraphs>135</Paragraphs>
  <Slides>12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Constantia</vt:lpstr>
      <vt:lpstr>Trebuchet MS</vt:lpstr>
      <vt:lpstr>Wingdings</vt:lpstr>
      <vt:lpstr>Wingdings 3</vt:lpstr>
      <vt:lpstr>Facet</vt:lpstr>
      <vt:lpstr>Components and Legal Requirements of Transition Planning under IDEA Name Course Unit Institution of Affiliation</vt:lpstr>
      <vt:lpstr>Introduction</vt:lpstr>
      <vt:lpstr>Components of a Transition plan According to IDEA</vt:lpstr>
      <vt:lpstr>Components of a Transition plan According to IDEA Cont…</vt:lpstr>
      <vt:lpstr>A Transition Plan for Alex</vt:lpstr>
      <vt:lpstr>A Transition Plan for Alex Cont…</vt:lpstr>
      <vt:lpstr>Strategies that Promote Successful Transitions </vt:lpstr>
      <vt:lpstr>Strategies that Promote Successful Transitions Cont… </vt:lpstr>
      <vt:lpstr>Collaboration Strategies </vt:lpstr>
      <vt:lpstr>Collaboration Strategies Cont…</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kabugi nguru</dc:creator>
  <cp:lastModifiedBy>kabugi nguru</cp:lastModifiedBy>
  <cp:revision>635</cp:revision>
  <dcterms:created xsi:type="dcterms:W3CDTF">2016-05-08T08:20:33Z</dcterms:created>
  <dcterms:modified xsi:type="dcterms:W3CDTF">2019-08-15T05:01:08Z</dcterms:modified>
</cp:coreProperties>
</file>